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1" r:id="rId4"/>
    <p:sldId id="263" r:id="rId5"/>
    <p:sldId id="262" r:id="rId6"/>
    <p:sldId id="275" r:id="rId7"/>
    <p:sldId id="264" r:id="rId8"/>
    <p:sldId id="265" r:id="rId9"/>
    <p:sldId id="266" r:id="rId10"/>
    <p:sldId id="267" r:id="rId11"/>
    <p:sldId id="258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9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2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4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39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3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19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1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4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5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0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9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5" r:id="rId5"/>
    <p:sldLayoutId id="2147483679" r:id="rId6"/>
    <p:sldLayoutId id="2147483680" r:id="rId7"/>
    <p:sldLayoutId id="2147483681" r:id="rId8"/>
    <p:sldLayoutId id="2147483684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hyperlink" Target="https://libspatialindex.org/index.html#windows-build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20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download/details.aspx?id=4426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bitbucket.org/natcap/invest/src/develop/requirements.tx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hyperlink" Target="https://bitbucket.org/natcap/invest/src/develop/requirements.tx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2DB29-0611-4A4E-8139-3D97ACFE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83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747EE0E-CB43-4F3F-A9BE-A04AD749A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생태계서비스 교육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B0C166-BFF9-480F-A57B-2A336407A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>
            <a:normAutofit/>
          </a:bodyPr>
          <a:lstStyle/>
          <a:p>
            <a:endParaRPr lang="ko-KR" altLang="en-US" sz="180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0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제대로 설치 되었는지 확인 </a:t>
            </a:r>
            <a:endParaRPr lang="en-US" altLang="ko-KR" dirty="0"/>
          </a:p>
          <a:p>
            <a:r>
              <a:rPr lang="en-US" altLang="ko-KR" dirty="0"/>
              <a:t>c:\Python27&gt;invest --h</a:t>
            </a:r>
          </a:p>
          <a:p>
            <a:r>
              <a:rPr lang="en-US" altLang="ko-KR" dirty="0"/>
              <a:t>usage: invest [-h] [--version] [-v | --debug] [--list] [-l] [-d [DATASTACK]]</a:t>
            </a:r>
          </a:p>
          <a:p>
            <a:r>
              <a:rPr lang="en-US" altLang="ko-KR" dirty="0"/>
              <a:t>              [-w [WORKSPACE]] [-q] [-y] [-n]</a:t>
            </a:r>
          </a:p>
          <a:p>
            <a:r>
              <a:rPr lang="en-US" altLang="ko-KR" dirty="0"/>
              <a:t>              [model]</a:t>
            </a:r>
          </a:p>
          <a:p>
            <a:endParaRPr lang="en-US" altLang="ko-KR" dirty="0"/>
          </a:p>
          <a:p>
            <a:r>
              <a:rPr lang="en-US" altLang="ko-KR" dirty="0"/>
              <a:t>*. </a:t>
            </a:r>
            <a:r>
              <a:rPr lang="en-US" altLang="ko-KR" dirty="0" err="1"/>
              <a:t>Rtree</a:t>
            </a:r>
            <a:r>
              <a:rPr lang="en-US" altLang="ko-KR" dirty="0"/>
              <a:t> </a:t>
            </a:r>
            <a:r>
              <a:rPr lang="ko-KR" altLang="en-US" dirty="0"/>
              <a:t>패키지를 수행하기 위하여 </a:t>
            </a:r>
            <a:r>
              <a:rPr lang="en-US" altLang="ko-KR" dirty="0" err="1"/>
              <a:t>libspatialindex</a:t>
            </a:r>
            <a:r>
              <a:rPr lang="ko-KR" altLang="en-US" dirty="0"/>
              <a:t> 다운받아 설치해야 함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https://libspatialindex.org/index.html#windows-builds</a:t>
            </a:r>
            <a:endParaRPr lang="ko-KR" altLang="en-US" dirty="0"/>
          </a:p>
        </p:txBody>
      </p:sp>
      <p:pic>
        <p:nvPicPr>
          <p:cNvPr id="5" name="그림 4" descr="Scripts">
            <a:extLst>
              <a:ext uri="{FF2B5EF4-FFF2-40B4-BE49-F238E27FC236}">
                <a16:creationId xmlns:a16="http://schemas.microsoft.com/office/drawing/2014/main" id="{2D7620B1-E4E8-4F9D-96BE-776B96938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4" y="3597967"/>
            <a:ext cx="4916313" cy="32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94" y="-86482"/>
            <a:ext cx="11029616" cy="1188720"/>
          </a:xfrm>
        </p:spPr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0F340E-C5F7-4E8F-8F6B-7CCE3EDA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2469"/>
              </p:ext>
            </p:extLst>
          </p:nvPr>
        </p:nvGraphicFramePr>
        <p:xfrm>
          <a:off x="669645" y="1311215"/>
          <a:ext cx="10208265" cy="4794972"/>
        </p:xfrm>
        <a:graphic>
          <a:graphicData uri="http://schemas.openxmlformats.org/drawingml/2006/table">
            <a:tbl>
              <a:tblPr/>
              <a:tblGrid>
                <a:gridCol w="4058992">
                  <a:extLst>
                    <a:ext uri="{9D8B030D-6E8A-4147-A177-3AD203B41FA5}">
                      <a16:colId xmlns:a16="http://schemas.microsoft.com/office/drawing/2014/main" val="1354226944"/>
                    </a:ext>
                  </a:extLst>
                </a:gridCol>
                <a:gridCol w="6149273">
                  <a:extLst>
                    <a:ext uri="{9D8B030D-6E8A-4147-A177-3AD203B41FA5}">
                      <a16:colId xmlns:a16="http://schemas.microsoft.com/office/drawing/2014/main" val="491803616"/>
                    </a:ext>
                  </a:extLst>
                </a:gridCol>
              </a:tblGrid>
              <a:tr h="4882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모델명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모듈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31487"/>
                  </a:ext>
                </a:extLst>
              </a:tr>
              <a:tr h="52861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Habitat Quality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다양성과 생태계 서비스의 공간적 패턴을 비교하고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보전이 자연계와 인간 경제 모두에 이익을 줄 수 있는 영역과 이러한 목표가 일치하지 않는 영역을 파악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또한 미래의 토지 이용 변화 시나리오에 따라 생물 다양성과 생태계서비스 간의 대안 제시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2301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Habitat Risk Assessment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서식지의 잠재적인 위협요인을 분석하고 서식지의 피해 등을 추정함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65915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Pollinator Abundance: Crop Pollination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작물의 수분공급능력과 수분 생산능력을 농장위치 등 경제성등과 연계하여 수분 공급 및 생산능력을 평가하기 위한 모듈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043432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Forest Carbon Edge Effect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산림으로부터 거리에 대비한 탄소저장효과를 공간분석으로 나타남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34853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Carbon Storage and Sequestration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1.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현재 서식지에 저장되어있는 탄소 또는 시간에 따라 탄소의 사회적 가치와 연간 변화율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그리고 감소율을 선택적으로 추정하기 위해 사용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패치로 격리 되어 있는 탄소저장 및 감소율을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836401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Coastal Blue Carbon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연안 해변지역의 탄소 저장 및 격리 된 탄소의 양을 측정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토지 피복의 변화로 인해 특정 시점의 연안 지역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화폐 사회 가치의 추정치를 사용하여 시장 가격모델 저장과 격리의 한계 값을 정량화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63764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Annual Water Yield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수력 발전소의 연간 평균 수량과 가치를 추정하는 모듈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220969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Nutrient Delivery Ratio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수변구역에 토지이용변화에 따른 유기물의 이동과 전달을 공간정보화하여 수변구역 식생영향도를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82400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Sediment Delivery Ratio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수계지역의 침전물 변화를 모델링하여 수질과 휴양자원을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262178"/>
                  </a:ext>
                </a:extLst>
              </a:tr>
              <a:tr h="2001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Unobstructed Views: Scenic 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Quality Provision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육상에서 해안을 바라보았을 때 조망 및 경관질 평가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23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Visitation: Recreation 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휴양 및 관광자원의 효용성을 평가하기 위한 모듈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0433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F85F21B-0BB0-4D43-9A1C-2EF20A1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770" y="1739989"/>
            <a:ext cx="56852177" cy="56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9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94" y="-86482"/>
            <a:ext cx="11029616" cy="1188720"/>
          </a:xfrm>
        </p:spPr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개요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70F340E-C5F7-4E8F-8F6B-7CCE3EDA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954553"/>
              </p:ext>
            </p:extLst>
          </p:nvPr>
        </p:nvGraphicFramePr>
        <p:xfrm>
          <a:off x="451794" y="1250830"/>
          <a:ext cx="10208265" cy="4307150"/>
        </p:xfrm>
        <a:graphic>
          <a:graphicData uri="http://schemas.openxmlformats.org/drawingml/2006/table">
            <a:tbl>
              <a:tblPr/>
              <a:tblGrid>
                <a:gridCol w="4058992">
                  <a:extLst>
                    <a:ext uri="{9D8B030D-6E8A-4147-A177-3AD203B41FA5}">
                      <a16:colId xmlns:a16="http://schemas.microsoft.com/office/drawing/2014/main" val="1354226944"/>
                    </a:ext>
                  </a:extLst>
                </a:gridCol>
                <a:gridCol w="6149273">
                  <a:extLst>
                    <a:ext uri="{9D8B030D-6E8A-4147-A177-3AD203B41FA5}">
                      <a16:colId xmlns:a16="http://schemas.microsoft.com/office/drawing/2014/main" val="491803616"/>
                    </a:ext>
                  </a:extLst>
                </a:gridCol>
              </a:tblGrid>
              <a:tr h="48821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모델명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모듈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468" marR="34468" marT="17234" marB="17234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431487"/>
                  </a:ext>
                </a:extLst>
              </a:tr>
              <a:tr h="528613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Wave 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Energy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조류에너지 생산력을 평가 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02301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Offshore Wind Energy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육상풍력에너지 생산능력 평가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565915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Marine Finfish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Aquacultural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 Production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특정해안 지역어업 생산력을 평가하기 위한 모듈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043432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Fisheries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어류의 종다양성을 평가하기 위한 모듈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34853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Crop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농업 생산력을 회귀모델혹은 백분위로 나타냄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836401"/>
                  </a:ext>
                </a:extLst>
              </a:tr>
              <a:tr h="44618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Seasonal water yield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계절별 수자원 생산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변동량을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 나타냄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63764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Coastal Vulnerability Model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해인지역의 침식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․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태풍으로 인한 피해 등 평가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220969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InVEST GLOBIO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생태계의 종다양성을 분석하기 위한 모듈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182400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Wave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Energy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조류에너지 생산력을 평가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262178"/>
                  </a:ext>
                </a:extLst>
              </a:tr>
              <a:tr h="200167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Offshore Wind Energy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육상풍력에너지 생산능력 평가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38235"/>
                  </a:ext>
                </a:extLst>
              </a:tr>
              <a:tr h="198905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KoPub돋움체 Light"/>
                        </a:rPr>
                        <a:t>Marine Finfish Aquacultural Production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KoPub돋움체 Light"/>
                        </a:rPr>
                        <a:t>특정해안 지역어업 생산력을 평가하기 위한 모듈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04335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F85F21B-0BB0-4D43-9A1C-2EF20A18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8770" y="1739989"/>
            <a:ext cx="56852177" cy="56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43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(1) </a:t>
            </a:r>
            <a:r>
              <a:rPr lang="en-US" altLang="ko-KR" b="1" dirty="0"/>
              <a:t>Habitat </a:t>
            </a:r>
            <a:r>
              <a:rPr lang="en-US" altLang="ko-KR" b="1" dirty="0" err="1"/>
              <a:t>Qualty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서식지 품질과 희귀 성을 생물 다양성을 공간 모델링하여 궁극적으로 풍경과 서식지의 범위와 저하된 상태를 추정함</a:t>
            </a:r>
            <a:r>
              <a:rPr lang="en-US" altLang="ko-KR" dirty="0"/>
              <a:t>. </a:t>
            </a:r>
            <a:r>
              <a:rPr lang="ko-KR" altLang="en-US" dirty="0"/>
              <a:t>서식지의 질과 희귀성은 각 위협의 상대적인 영향</a:t>
            </a:r>
            <a:r>
              <a:rPr lang="en-US" altLang="ko-KR" dirty="0"/>
              <a:t>, </a:t>
            </a:r>
            <a:r>
              <a:rPr lang="ko-KR" altLang="en-US" dirty="0"/>
              <a:t>각 위협에 대한 각 서식지 유형의 상대적 민감도</a:t>
            </a:r>
            <a:r>
              <a:rPr lang="en-US" altLang="ko-KR" dirty="0"/>
              <a:t>, </a:t>
            </a:r>
            <a:r>
              <a:rPr lang="ko-KR" altLang="en-US" dirty="0"/>
              <a:t>서식지와 위협인자 간의 거리</a:t>
            </a:r>
            <a:r>
              <a:rPr lang="en-US" altLang="ko-KR" dirty="0"/>
              <a:t>, </a:t>
            </a:r>
            <a:r>
              <a:rPr lang="ko-KR" altLang="en-US" dirty="0"/>
              <a:t>그리고 토지가 법적으로 보호되는 정도의 </a:t>
            </a:r>
            <a:r>
              <a:rPr lang="en-US" altLang="ko-KR" dirty="0"/>
              <a:t>4</a:t>
            </a:r>
            <a:r>
              <a:rPr lang="ko-KR" altLang="en-US" dirty="0"/>
              <a:t>가지 요소의 인자임</a:t>
            </a:r>
            <a:r>
              <a:rPr lang="en-US" altLang="ko-KR" dirty="0"/>
              <a:t>..</a:t>
            </a:r>
            <a:r>
              <a:rPr lang="ko-KR" altLang="en-US" dirty="0"/>
              <a:t>이 모델은 토지의 법적보호가 효과적이며 경관에 대한 모든 위협이 부가적임을 전제함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3975408" descr="EMB000025842d1f">
            <a:extLst>
              <a:ext uri="{FF2B5EF4-FFF2-40B4-BE49-F238E27FC236}">
                <a16:creationId xmlns:a16="http://schemas.microsoft.com/office/drawing/2014/main" id="{84B6EC7B-2FCD-42B1-B107-567450AD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88" y="2619853"/>
            <a:ext cx="5184862" cy="37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7453CC-2406-43A8-9A37-28ADFEEE7DDE}"/>
              </a:ext>
            </a:extLst>
          </p:cNvPr>
          <p:cNvSpPr/>
          <p:nvPr/>
        </p:nvSpPr>
        <p:spPr>
          <a:xfrm>
            <a:off x="1417739" y="2919369"/>
            <a:ext cx="553674" cy="266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3FF26A95-013B-4B23-B547-9BBAE0DD9C18}"/>
              </a:ext>
            </a:extLst>
          </p:cNvPr>
          <p:cNvCxnSpPr>
            <a:stCxn id="5" idx="3"/>
          </p:cNvCxnSpPr>
          <p:nvPr/>
        </p:nvCxnSpPr>
        <p:spPr>
          <a:xfrm flipV="1">
            <a:off x="1971413" y="2919369"/>
            <a:ext cx="5511567" cy="1330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D5E421-B8DD-43B4-8311-4A40BEAD8AB8}"/>
              </a:ext>
            </a:extLst>
          </p:cNvPr>
          <p:cNvSpPr txBox="1"/>
          <p:nvPr/>
        </p:nvSpPr>
        <p:spPr>
          <a:xfrm>
            <a:off x="7390701" y="2662725"/>
            <a:ext cx="386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Development&gt;Save To Script</a:t>
            </a:r>
          </a:p>
          <a:p>
            <a:r>
              <a:rPr lang="ko-KR" altLang="en-US" dirty="0"/>
              <a:t>하면 실행 스크립트가 생성</a:t>
            </a:r>
          </a:p>
        </p:txBody>
      </p:sp>
      <p:pic>
        <p:nvPicPr>
          <p:cNvPr id="12" name="그림 11" descr="명령 프롬프트 - python.exe  E:\HabitatQuality.py">
            <a:extLst>
              <a:ext uri="{FF2B5EF4-FFF2-40B4-BE49-F238E27FC236}">
                <a16:creationId xmlns:a16="http://schemas.microsoft.com/office/drawing/2014/main" id="{4B0E8D3E-435D-4A24-B3BE-80B97E96A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34" y="3387785"/>
            <a:ext cx="5335731" cy="27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(2) </a:t>
            </a:r>
            <a:r>
              <a:rPr lang="en-US" altLang="ko-KR" b="1" dirty="0"/>
              <a:t>Habitat </a:t>
            </a:r>
            <a:r>
              <a:rPr lang="en-US" altLang="ko-KR" b="1"/>
              <a:t>risk assessment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InVEST</a:t>
            </a:r>
            <a:r>
              <a:rPr lang="en-US" altLang="ko-KR" b="1" dirty="0"/>
              <a:t> </a:t>
            </a:r>
            <a:r>
              <a:rPr lang="ko-KR" altLang="en-US" b="1" dirty="0"/>
              <a:t>서식지 및 종 위험 평가</a:t>
            </a:r>
            <a:r>
              <a:rPr lang="en-US" altLang="ko-KR" b="1" dirty="0"/>
              <a:t>(HRA / SRA) </a:t>
            </a:r>
            <a:r>
              <a:rPr lang="ko-KR" altLang="en-US" b="1" dirty="0"/>
              <a:t>모델을 통해 사용자는 인간 활동에 의해 서식지 및 종에 대해 누적된 위험을 평가하고 생태계서비스 및 생물다양성 제공에 대한 결과를 모니터링 할 수 있음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6547224" descr="EMB00003a406cd3">
            <a:extLst>
              <a:ext uri="{FF2B5EF4-FFF2-40B4-BE49-F238E27FC236}">
                <a16:creationId xmlns:a16="http://schemas.microsoft.com/office/drawing/2014/main" id="{E082149D-F5E2-456B-84A0-8B303A93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846" y="2196896"/>
            <a:ext cx="7255528" cy="432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51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(3) </a:t>
            </a:r>
            <a:r>
              <a:rPr lang="en-US" altLang="ko-KR" dirty="0" err="1"/>
              <a:t>pOllination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INVEST </a:t>
            </a:r>
            <a:r>
              <a:rPr lang="ko-KR" altLang="en-US" dirty="0"/>
              <a:t>수분모델은 꿀벌 비행 범위 내에서 둥지와 꽃 자원의 이용 가능성에 대한 추정치를 사용하여 경관의 각 영역에 꿀벌의 수분생산 풍족도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수분 공급도</a:t>
            </a:r>
            <a:r>
              <a:rPr lang="en-US" altLang="ko-KR" dirty="0"/>
              <a:t>)</a:t>
            </a:r>
            <a:r>
              <a:rPr lang="ko-KR" altLang="en-US" dirty="0"/>
              <a:t>를 구할 수 있게 유도함</a:t>
            </a:r>
            <a:r>
              <a:rPr lang="en-US" altLang="ko-KR" dirty="0"/>
              <a:t>.(</a:t>
            </a:r>
            <a:r>
              <a:rPr lang="ko-KR" altLang="en-US" dirty="0"/>
              <a:t>충매화의 생산정도를 간접적으로 유추가능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06801984" descr="EMB00003a406cda">
            <a:extLst>
              <a:ext uri="{FF2B5EF4-FFF2-40B4-BE49-F238E27FC236}">
                <a16:creationId xmlns:a16="http://schemas.microsoft.com/office/drawing/2014/main" id="{5269A193-823C-4F06-A223-F45FA4E7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45" y="2473383"/>
            <a:ext cx="8307238" cy="407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52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(4) </a:t>
            </a:r>
            <a:r>
              <a:rPr lang="en-US" altLang="ko-KR" dirty="0" err="1"/>
              <a:t>ndr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ko-KR" altLang="en-US" dirty="0" err="1"/>
              <a:t>영양염류</a:t>
            </a:r>
            <a:r>
              <a:rPr lang="ko-KR" altLang="en-US" dirty="0"/>
              <a:t> 전달 모델의 목표는 유역과 그 운송에서 얻은 양분 원천을 하천에 매핑하는 역할을 함</a:t>
            </a:r>
            <a:r>
              <a:rPr lang="en-US" altLang="ko-KR" dirty="0"/>
              <a:t>. </a:t>
            </a:r>
            <a:r>
              <a:rPr lang="ko-KR" altLang="en-US" dirty="0"/>
              <a:t>분석과정에서 생성 된 공간 정보는 자연 식물에 의한 영양소 보존 서비스를 평가하는 데 사용될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D0F25-BBBF-4535-A82B-F5518ED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8" y="2219639"/>
            <a:ext cx="8577656" cy="42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85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(4) </a:t>
            </a:r>
            <a:r>
              <a:rPr lang="en-US" altLang="ko-KR" dirty="0" err="1"/>
              <a:t>ndr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ko-KR" altLang="en-US" dirty="0" err="1"/>
              <a:t>영양염류</a:t>
            </a:r>
            <a:r>
              <a:rPr lang="ko-KR" altLang="en-US" dirty="0"/>
              <a:t> 전달 모델의 목표는 유역과 그 운송에서 얻은 양분 원천을 하천에 매핑하는 역할을 함</a:t>
            </a:r>
            <a:r>
              <a:rPr lang="en-US" altLang="ko-KR" dirty="0"/>
              <a:t>. </a:t>
            </a:r>
            <a:r>
              <a:rPr lang="ko-KR" altLang="en-US" dirty="0"/>
              <a:t>분석과정에서 생성 된 공간 정보는 자연 식물에 의한 영양소 보존 서비스를 평가하는 데 사용될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D0F25-BBBF-4535-A82B-F5518EDD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8" y="2219639"/>
            <a:ext cx="8577656" cy="427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9" y="612257"/>
            <a:ext cx="11029616" cy="1188720"/>
          </a:xfrm>
        </p:spPr>
        <p:txBody>
          <a:bodyPr/>
          <a:lstStyle/>
          <a:p>
            <a:r>
              <a:rPr lang="en-US" altLang="ko-KR" dirty="0"/>
              <a:t>(5) </a:t>
            </a:r>
            <a:r>
              <a:rPr lang="en-US" altLang="ko-KR" dirty="0" err="1"/>
              <a:t>sdr</a:t>
            </a: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869127-AFF1-40D1-98A5-80C9CB592BBF}"/>
              </a:ext>
            </a:extLst>
          </p:cNvPr>
          <p:cNvSpPr txBox="1"/>
          <p:nvPr/>
        </p:nvSpPr>
        <p:spPr>
          <a:xfrm>
            <a:off x="453004" y="1431133"/>
            <a:ext cx="1141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육지의 퇴적물 생성 및 배출을 하천지형에 매핑을 함</a:t>
            </a:r>
            <a:r>
              <a:rPr lang="en-US" altLang="ko-KR" dirty="0"/>
              <a:t>. </a:t>
            </a:r>
            <a:r>
              <a:rPr lang="ko-KR" altLang="en-US" dirty="0"/>
              <a:t>이러한 정보는 </a:t>
            </a:r>
            <a:r>
              <a:rPr lang="ko-KR" altLang="en-US" dirty="0" err="1"/>
              <a:t>집수에서</a:t>
            </a:r>
            <a:r>
              <a:rPr lang="ko-KR" altLang="en-US" dirty="0"/>
              <a:t> 침전물 의 침전현상을  연구하는데 사용될 수 있음</a:t>
            </a:r>
            <a:r>
              <a:rPr lang="en-US" altLang="ko-KR" dirty="0"/>
              <a:t>. </a:t>
            </a:r>
            <a:r>
              <a:rPr lang="ko-KR" altLang="en-US" dirty="0"/>
              <a:t>이는 저수지 관리 및 수질 개선에 특히 중요하며 둘 다 경제적으로 가치가 있을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D41258-4318-4C7F-948A-711B1FDE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506" y="-2214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F5DB914-7280-45E7-B71D-9D669B6C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567" y="1827052"/>
            <a:ext cx="15828532" cy="39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D78B9B4-D414-473E-809D-02AC748BD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016183"/>
            <a:ext cx="23850310" cy="41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075793-E8ED-4624-B5F8-909B9082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24" y="2103539"/>
            <a:ext cx="8114999" cy="449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1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(6)  CARBON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육상 식물체는 탄소를 저장하여 생장한다</a:t>
            </a:r>
            <a:r>
              <a:rPr lang="en-US" altLang="ko-KR" dirty="0"/>
              <a:t>. </a:t>
            </a:r>
            <a:r>
              <a:rPr lang="ko-KR" altLang="en-US" dirty="0" err="1"/>
              <a:t>이모델은</a:t>
            </a:r>
            <a:r>
              <a:rPr lang="ko-KR" altLang="en-US" dirty="0"/>
              <a:t> 식물체가 군집하는 생태계에 대한 군집 및 </a:t>
            </a:r>
            <a:r>
              <a:rPr lang="ko-KR" altLang="en-US" dirty="0" err="1"/>
              <a:t>토지피복</a:t>
            </a:r>
            <a:r>
              <a:rPr lang="ko-KR" altLang="en-US" dirty="0"/>
              <a:t> 현황을 토대로 </a:t>
            </a:r>
            <a:r>
              <a:rPr lang="ko-KR" altLang="en-US" dirty="0" err="1"/>
              <a:t>탄소저장및배출에</a:t>
            </a:r>
            <a:r>
              <a:rPr lang="ko-KR" altLang="en-US" dirty="0"/>
              <a:t> 대한 추정을 하는 모델이다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6" name="그림 5" descr="InVEST Carbon Model: loaded from autosave">
            <a:extLst>
              <a:ext uri="{FF2B5EF4-FFF2-40B4-BE49-F238E27FC236}">
                <a16:creationId xmlns:a16="http://schemas.microsoft.com/office/drawing/2014/main" id="{D9CCAE3B-49B1-43A7-B5E4-EB73DFCE5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4" y="2854693"/>
            <a:ext cx="4150148" cy="3934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AF3E76-66CF-483C-B2D5-2F7938852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97" y="2924816"/>
            <a:ext cx="2147369" cy="3030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5857335" y="6107501"/>
            <a:ext cx="188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6C4FC4-2A01-489C-B0BD-C24004CD2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29" y="2627702"/>
            <a:ext cx="1721691" cy="1625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B2342-1BA5-4FAA-A1CE-C1D71026AB63}"/>
              </a:ext>
            </a:extLst>
          </p:cNvPr>
          <p:cNvSpPr txBox="1"/>
          <p:nvPr/>
        </p:nvSpPr>
        <p:spPr>
          <a:xfrm>
            <a:off x="7804028" y="4158410"/>
            <a:ext cx="202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지상부</a:t>
            </a:r>
            <a:r>
              <a:rPr lang="ko-KR" altLang="en-US" dirty="0"/>
              <a:t>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E895F40-30D0-4CE9-961E-FB8DAA0C8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06" y="2627702"/>
            <a:ext cx="1480636" cy="16251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E99968F-BA53-4CD4-934C-4E405EA67CFD}"/>
              </a:ext>
            </a:extLst>
          </p:cNvPr>
          <p:cNvSpPr txBox="1"/>
          <p:nvPr/>
        </p:nvSpPr>
        <p:spPr>
          <a:xfrm>
            <a:off x="9968539" y="4158410"/>
            <a:ext cx="202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지하부</a:t>
            </a:r>
            <a:r>
              <a:rPr lang="ko-KR" altLang="en-US" dirty="0"/>
              <a:t>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2A31B4-60C9-4553-9C85-5E44B5663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645" y="4571370"/>
            <a:ext cx="1452062" cy="13835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7539969" y="606356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고사유기체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CA3FC30-BC5E-443F-998B-9E3B9BC9F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73" y="4572906"/>
            <a:ext cx="1428069" cy="1485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2A73E2-D0A2-4762-87EE-C1D9224DD6C7}"/>
              </a:ext>
            </a:extLst>
          </p:cNvPr>
          <p:cNvSpPr txBox="1"/>
          <p:nvPr/>
        </p:nvSpPr>
        <p:spPr>
          <a:xfrm>
            <a:off x="9821888" y="6026355"/>
            <a:ext cx="25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토양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49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03C1-380B-4157-B2EF-94D93620E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INVEST Model </a:t>
            </a:r>
            <a:r>
              <a:rPr lang="ko-KR" altLang="en-US" dirty="0"/>
              <a:t>구성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06B56-4628-4637-AE59-562E552948AE}"/>
              </a:ext>
            </a:extLst>
          </p:cNvPr>
          <p:cNvSpPr txBox="1"/>
          <p:nvPr/>
        </p:nvSpPr>
        <p:spPr>
          <a:xfrm>
            <a:off x="713064" y="2214694"/>
            <a:ext cx="1111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모듈은 </a:t>
            </a:r>
            <a:r>
              <a:rPr lang="en-US" altLang="ko-KR" dirty="0"/>
              <a:t>UI </a:t>
            </a:r>
            <a:r>
              <a:rPr lang="ko-KR" altLang="en-US" dirty="0"/>
              <a:t>실행파일과 스크립트 실행환경으로 구성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 descr="Habitat Quality: loaded from autosave">
            <a:extLst>
              <a:ext uri="{FF2B5EF4-FFF2-40B4-BE49-F238E27FC236}">
                <a16:creationId xmlns:a16="http://schemas.microsoft.com/office/drawing/2014/main" id="{55938F49-D805-40C6-94A8-223D4390E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8" y="2704940"/>
            <a:ext cx="4615114" cy="3309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AE1068-2E81-48CD-A8A9-84C8C1BBEA59}"/>
              </a:ext>
            </a:extLst>
          </p:cNvPr>
          <p:cNvSpPr txBox="1"/>
          <p:nvPr/>
        </p:nvSpPr>
        <p:spPr>
          <a:xfrm>
            <a:off x="5872294" y="2776756"/>
            <a:ext cx="4874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UI </a:t>
            </a:r>
            <a:r>
              <a:rPr lang="ko-KR" altLang="en-US" dirty="0"/>
              <a:t>가 편하긴 하나 작업 상황에 따라 스크립트 환경에서 실행 하는 것도 필요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스크립트 환경은 설치절차가 다소 까다로움 </a:t>
            </a:r>
            <a:endParaRPr lang="en-US" altLang="ko-KR" dirty="0"/>
          </a:p>
          <a:p>
            <a:r>
              <a:rPr lang="en-US" altLang="ko-KR" dirty="0"/>
              <a:t>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72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353511B-7F8D-45EE-85A9-A87B669A1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15" y="1263260"/>
            <a:ext cx="4923245" cy="471484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68CBB-54A4-44BA-8015-F4FABA03FA28}"/>
              </a:ext>
            </a:extLst>
          </p:cNvPr>
          <p:cNvSpPr txBox="1"/>
          <p:nvPr/>
        </p:nvSpPr>
        <p:spPr>
          <a:xfrm>
            <a:off x="5892323" y="6192962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</a:t>
            </a:r>
            <a:r>
              <a:rPr lang="ko-KR" altLang="en-US" dirty="0" err="1"/>
              <a:t>탄소저장량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291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(7)  forest</a:t>
            </a:r>
            <a:r>
              <a:rPr lang="ko-KR" altLang="en-US" dirty="0"/>
              <a:t> </a:t>
            </a:r>
            <a:r>
              <a:rPr lang="en-US" altLang="ko-KR" dirty="0"/>
              <a:t>CARBON edge effect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 err="1"/>
              <a:t>InVEST</a:t>
            </a:r>
            <a:r>
              <a:rPr lang="en-US" altLang="ko-KR" dirty="0"/>
              <a:t> </a:t>
            </a:r>
            <a:r>
              <a:rPr lang="en-US" altLang="ko-KR" dirty="0" err="1"/>
              <a:t>탄소</a:t>
            </a:r>
            <a:r>
              <a:rPr lang="en-US" altLang="ko-KR" dirty="0"/>
              <a:t> </a:t>
            </a:r>
            <a:r>
              <a:rPr lang="en-US" altLang="ko-KR" dirty="0" err="1"/>
              <a:t>모델의</a:t>
            </a:r>
            <a:r>
              <a:rPr lang="en-US" altLang="ko-KR" dirty="0"/>
              <a:t> </a:t>
            </a:r>
            <a:r>
              <a:rPr lang="en-US" altLang="ko-KR" dirty="0" err="1"/>
              <a:t>접근법을</a:t>
            </a:r>
            <a:r>
              <a:rPr lang="en-US" altLang="ko-KR" dirty="0"/>
              <a:t> </a:t>
            </a:r>
            <a:r>
              <a:rPr lang="en-US" altLang="ko-KR" dirty="0" err="1"/>
              <a:t>확장하여</a:t>
            </a:r>
            <a:r>
              <a:rPr lang="en-US" altLang="ko-KR" dirty="0"/>
              <a:t> </a:t>
            </a:r>
            <a:r>
              <a:rPr lang="en-US" altLang="ko-KR" dirty="0" err="1"/>
              <a:t>산림</a:t>
            </a:r>
            <a:r>
              <a:rPr lang="ko-KR" altLang="en-US" dirty="0"/>
              <a:t>지역 내</a:t>
            </a:r>
            <a:r>
              <a:rPr lang="en-US" altLang="ko-KR" dirty="0"/>
              <a:t> </a:t>
            </a:r>
            <a:r>
              <a:rPr lang="en-US" altLang="ko-KR" dirty="0" err="1"/>
              <a:t>산림</a:t>
            </a:r>
            <a:r>
              <a:rPr lang="en-US" altLang="ko-KR" dirty="0"/>
              <a:t> </a:t>
            </a:r>
            <a:r>
              <a:rPr lang="en-US" altLang="ko-KR" dirty="0" err="1"/>
              <a:t>탄소</a:t>
            </a:r>
            <a:r>
              <a:rPr lang="en-US" altLang="ko-KR" dirty="0"/>
              <a:t> </a:t>
            </a:r>
            <a:r>
              <a:rPr lang="en-US" altLang="ko-KR" dirty="0" err="1"/>
              <a:t>축적량</a:t>
            </a:r>
            <a:r>
              <a:rPr lang="en-US" altLang="ko-KR" dirty="0"/>
              <a:t> </a:t>
            </a:r>
            <a:r>
              <a:rPr lang="ko-KR" altLang="en-US" dirty="0"/>
              <a:t>변화</a:t>
            </a:r>
            <a:r>
              <a:rPr lang="en-US" altLang="ko-KR" dirty="0"/>
              <a:t>를 </a:t>
            </a:r>
            <a:r>
              <a:rPr lang="ko-KR" altLang="en-US" dirty="0"/>
              <a:t>설명하기위한 모델 두가지 옵션이 있음</a:t>
            </a:r>
            <a:r>
              <a:rPr lang="en-US" altLang="ko-KR" dirty="0"/>
              <a:t>.</a:t>
            </a:r>
          </a:p>
          <a:p>
            <a:pPr fontAlgn="base"/>
            <a:r>
              <a:rPr lang="ko-KR" altLang="en-US" dirty="0"/>
              <a:t>지상부만 모델링 하는 방법과 전체 </a:t>
            </a:r>
            <a:r>
              <a:rPr lang="ko-KR" altLang="en-US" dirty="0" err="1"/>
              <a:t>탄소량을</a:t>
            </a:r>
            <a:r>
              <a:rPr lang="ko-KR" altLang="en-US" dirty="0"/>
              <a:t> 모델링하는 방법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4931503" y="6001990"/>
            <a:ext cx="23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산림지역토지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8575834" y="445005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지상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1023CC-CCA8-4DA0-9AE5-F890B0BB8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8" y="2792617"/>
            <a:ext cx="3817890" cy="3314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35E4DB-B1B4-46C9-B088-8EDBFC4B0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4" y="2704745"/>
            <a:ext cx="2607117" cy="33148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4A0B0B-E555-429A-896A-E2DAB0B0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347" y="2632820"/>
            <a:ext cx="4188949" cy="18592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4856C08-7BB3-41AF-8FF4-8B75201684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46" y="4750934"/>
            <a:ext cx="3827549" cy="17841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18A59-EECF-4BDD-AD73-6481D3A76B03}"/>
              </a:ext>
            </a:extLst>
          </p:cNvPr>
          <p:cNvSpPr txBox="1"/>
          <p:nvPr/>
        </p:nvSpPr>
        <p:spPr>
          <a:xfrm>
            <a:off x="8666088" y="649340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90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605B5AC0-F695-4C19-A427-EF60475E3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538288"/>
            <a:ext cx="5734050" cy="42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71B9D-D4F2-43AF-9BE7-7A9CBDF406E4}"/>
              </a:ext>
            </a:extLst>
          </p:cNvPr>
          <p:cNvSpPr txBox="1"/>
          <p:nvPr/>
        </p:nvSpPr>
        <p:spPr>
          <a:xfrm>
            <a:off x="941033" y="5859262"/>
            <a:ext cx="9463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 </a:t>
            </a:r>
            <a:r>
              <a:rPr lang="ko-KR" altLang="en-US" dirty="0"/>
              <a:t>물</a:t>
            </a:r>
            <a:r>
              <a:rPr lang="en-US" altLang="ko-KR" dirty="0"/>
              <a:t>(</a:t>
            </a:r>
            <a:r>
              <a:rPr lang="ko-KR" altLang="en-US" dirty="0"/>
              <a:t>탄소</a:t>
            </a:r>
            <a:r>
              <a:rPr lang="en-US" altLang="ko-KR" dirty="0"/>
              <a:t>)</a:t>
            </a:r>
            <a:r>
              <a:rPr lang="ko-KR" altLang="en-US" dirty="0"/>
              <a:t>이 가득차고 바닥이 편평하지 않을 때 </a:t>
            </a:r>
            <a:r>
              <a:rPr lang="en-US" altLang="ko-KR" dirty="0"/>
              <a:t>(</a:t>
            </a:r>
            <a:r>
              <a:rPr lang="ko-KR" altLang="en-US" dirty="0" err="1"/>
              <a:t>토지피복이</a:t>
            </a:r>
            <a:r>
              <a:rPr lang="ko-KR" altLang="en-US" dirty="0"/>
              <a:t> 다른</a:t>
            </a:r>
            <a:r>
              <a:rPr lang="en-US" altLang="ko-KR" dirty="0"/>
              <a:t>)</a:t>
            </a:r>
            <a:r>
              <a:rPr lang="ko-KR" altLang="en-US" dirty="0"/>
              <a:t> 수영장 풀에서 물을 빼거나 물을 넣거나 하였을 때  전체 물의 양을 추정가능＂</a:t>
            </a:r>
          </a:p>
        </p:txBody>
      </p:sp>
    </p:spTree>
    <p:extLst>
      <p:ext uri="{BB962C8B-B14F-4D97-AF65-F5344CB8AC3E}">
        <p14:creationId xmlns:p14="http://schemas.microsoft.com/office/powerpoint/2010/main" val="3860405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(8)  </a:t>
            </a:r>
            <a:r>
              <a:rPr lang="en-US" altLang="ko-KR" dirty="0" err="1"/>
              <a:t>globio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GLOBIO </a:t>
            </a:r>
            <a:r>
              <a:rPr lang="ko-KR" altLang="en-US" dirty="0"/>
              <a:t>모델은 평균 종 풍부도로 정의함 </a:t>
            </a:r>
            <a:r>
              <a:rPr lang="en-US" altLang="ko-KR" dirty="0"/>
              <a:t>, </a:t>
            </a:r>
            <a:r>
              <a:rPr lang="ko-KR" altLang="en-US" dirty="0"/>
              <a:t>토양 이용 변화를 초래할 가능성 있는 공간 및 기반 시설을 포함한 다양한 수질 악화 요인에 대한 다양한 종의 평균 개체수 수준 반응에 따라 생물다양성 지수를 제공함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B712D-9FF6-48AF-A418-40433822DB89}"/>
              </a:ext>
            </a:extLst>
          </p:cNvPr>
          <p:cNvSpPr txBox="1"/>
          <p:nvPr/>
        </p:nvSpPr>
        <p:spPr>
          <a:xfrm>
            <a:off x="4931503" y="5990697"/>
            <a:ext cx="23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</a:t>
            </a:r>
            <a:r>
              <a:rPr lang="ko-KR" altLang="en-US" dirty="0"/>
              <a:t>산림지역토지 피복도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8575834" y="445005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지상 탄소저장 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35E4DB-B1B4-46C9-B088-8EDBFC4B0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74" y="2704745"/>
            <a:ext cx="2607117" cy="33148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518A59-EECF-4BDD-AD73-6481D3A76B03}"/>
              </a:ext>
            </a:extLst>
          </p:cNvPr>
          <p:cNvSpPr txBox="1"/>
          <p:nvPr/>
        </p:nvSpPr>
        <p:spPr>
          <a:xfrm>
            <a:off x="9011145" y="6134348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종 풍부도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 descr="GLOBIO: loaded from autosave">
            <a:extLst>
              <a:ext uri="{FF2B5EF4-FFF2-40B4-BE49-F238E27FC236}">
                <a16:creationId xmlns:a16="http://schemas.microsoft.com/office/drawing/2014/main" id="{50580C76-45C6-4125-B0B6-2FB524D6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7" y="2798982"/>
            <a:ext cx="3639058" cy="3319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4C61C3-11CF-43B9-B0BF-0B9D587C8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28" y="2641739"/>
            <a:ext cx="3616166" cy="34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7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514AE-A157-464E-9A4F-1290649D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81076"/>
            <a:ext cx="11029615" cy="1515143"/>
          </a:xfrm>
        </p:spPr>
        <p:txBody>
          <a:bodyPr/>
          <a:lstStyle/>
          <a:p>
            <a:r>
              <a:rPr lang="ko-KR" altLang="en-US" dirty="0"/>
              <a:t>이 모델은 목초지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ko-KR" altLang="en-US" dirty="0" err="1"/>
              <a:t>토지피복변화가</a:t>
            </a:r>
            <a:r>
              <a:rPr lang="ko-KR" altLang="en-US" dirty="0"/>
              <a:t>  종다양성과 관련된 다양한 종의 평균 개체수 수준 반응에 따라 생물다양성 지수를 제공함</a:t>
            </a:r>
          </a:p>
          <a:p>
            <a:pPr marL="0" indent="0">
              <a:buNone/>
            </a:pPr>
            <a:r>
              <a:rPr lang="ko-KR" altLang="en-US" dirty="0"/>
              <a:t>을 나타냄 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5BE46F-20B8-4227-A00F-EC58B29C7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4" y="1799662"/>
            <a:ext cx="4716992" cy="40662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F83062-F245-4F47-9D78-5E91836A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28" y="1799661"/>
            <a:ext cx="4945367" cy="4066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C9BBB-F437-4502-B53E-D28AD04071E0}"/>
              </a:ext>
            </a:extLst>
          </p:cNvPr>
          <p:cNvSpPr txBox="1"/>
          <p:nvPr/>
        </p:nvSpPr>
        <p:spPr>
          <a:xfrm>
            <a:off x="1311216" y="6082587"/>
            <a:ext cx="333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주요식생에 대한 종다양성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3A69-4B97-4D9B-9E50-7E7644997CF3}"/>
              </a:ext>
            </a:extLst>
          </p:cNvPr>
          <p:cNvSpPr txBox="1"/>
          <p:nvPr/>
        </p:nvSpPr>
        <p:spPr>
          <a:xfrm>
            <a:off x="6763109" y="5996326"/>
            <a:ext cx="39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전체 </a:t>
            </a:r>
            <a:r>
              <a:rPr lang="ko-KR" altLang="en-US" dirty="0" err="1"/>
              <a:t>토지피복</a:t>
            </a:r>
            <a:r>
              <a:rPr lang="ko-KR" altLang="en-US" dirty="0"/>
              <a:t> 값 대비한 생물다양성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31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(9)  Crop production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식량 생산력을 공간적으로 유추하기 위한 모델 </a:t>
            </a:r>
            <a:r>
              <a:rPr lang="ko-KR" altLang="en-US" dirty="0" err="1"/>
              <a:t>로써</a:t>
            </a:r>
            <a:r>
              <a:rPr lang="ko-KR" altLang="en-US" dirty="0"/>
              <a:t> 작물 생산 백분위 수 및 작물 생산 회귀 모델은 사용자가 제공 한 토지 표지 정보에서 파생 된 고정 작물 집합에 대한 작물 수확량 및 영양가를 추정함</a:t>
            </a:r>
            <a:r>
              <a:rPr lang="en-US" altLang="ko-KR" dirty="0"/>
              <a:t>. </a:t>
            </a:r>
            <a:r>
              <a:rPr lang="ko-KR" altLang="en-US" dirty="0"/>
              <a:t>작물 수확량은 주로 기후에 의해 좌우되며</a:t>
            </a:r>
            <a:r>
              <a:rPr lang="en-US" altLang="ko-KR" dirty="0"/>
              <a:t>, </a:t>
            </a:r>
            <a:r>
              <a:rPr lang="ko-KR" altLang="en-US" dirty="0"/>
              <a:t>비료 비율을 이용할 </a:t>
            </a:r>
            <a:r>
              <a:rPr lang="ko-KR" altLang="en-US" dirty="0" err="1"/>
              <a:t>수있는</a:t>
            </a:r>
            <a:r>
              <a:rPr lang="ko-KR" altLang="en-US" dirty="0"/>
              <a:t> 경우 회귀 모델을 고려해야 함</a:t>
            </a:r>
          </a:p>
          <a:p>
            <a:pPr fontAlgn="base"/>
            <a:r>
              <a:rPr lang="ko-KR" altLang="en-US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2407948" y="6166074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백분위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" name="그림 4" descr="Crop Production Percentile Model: loaded from autosave">
            <a:extLst>
              <a:ext uri="{FF2B5EF4-FFF2-40B4-BE49-F238E27FC236}">
                <a16:creationId xmlns:a16="http://schemas.microsoft.com/office/drawing/2014/main" id="{DC4F1D0F-FA8D-4169-B0E8-C8FB47022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7" y="2972427"/>
            <a:ext cx="4657151" cy="29552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F1A3BA-1411-476F-B5B0-5876781F8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45" y="2891147"/>
            <a:ext cx="4755608" cy="31178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8FBE05-53C2-4891-9A81-99C23206876C}"/>
              </a:ext>
            </a:extLst>
          </p:cNvPr>
          <p:cNvSpPr txBox="1"/>
          <p:nvPr/>
        </p:nvSpPr>
        <p:spPr>
          <a:xfrm>
            <a:off x="7796582" y="608556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955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1601FEC2-08CE-4DCA-A531-EC7B76E4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85" y="115559"/>
            <a:ext cx="11029616" cy="1188720"/>
          </a:xfrm>
        </p:spPr>
        <p:txBody>
          <a:bodyPr/>
          <a:lstStyle/>
          <a:p>
            <a:r>
              <a:rPr lang="en-US" altLang="ko-KR" dirty="0"/>
              <a:t>*. </a:t>
            </a:r>
            <a:r>
              <a:rPr lang="ko-KR" altLang="en-US" dirty="0"/>
              <a:t>백분위 와 백분율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4A5F76-C8DE-4659-A618-5839B13E5D99}"/>
              </a:ext>
            </a:extLst>
          </p:cNvPr>
          <p:cNvSpPr/>
          <p:nvPr/>
        </p:nvSpPr>
        <p:spPr>
          <a:xfrm>
            <a:off x="1063924" y="1399170"/>
            <a:ext cx="94085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1.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백분위수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 err="1">
                <a:solidFill>
                  <a:srgbClr val="333333"/>
                </a:solidFill>
                <a:latin typeface="Nanum Gothic"/>
              </a:rPr>
              <a:t>백분단계위수라고도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 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한 집단의 점수분포상에서 어떤 일정한 점수에 대한 백분위란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그 점수 미만에 놓여 있는 사례의 전체 사례에 대한 백분율을 말한다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예를 들어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한 적성검사에서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A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라는 사람이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170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점을 받았는데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점수 아래 전체 사례의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75%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가 있다면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A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의 백분위점수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또는 백분위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는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75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가 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여기에서 백분점수란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어떤 주어진 원점수에 대하여 이에 해당하는 분위를 구하고자 하는 경우에 백분위와 관련한 점수이다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백분점수의 큰 이점은 계산하기 쉽고 훈련 없이도 비교적 이해하기 쉬우며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여러 종류의 원점수를 백분점수로 환산해 놓으면 서로 비교할 수 있다는 것이다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백분점수는 개인의 점수를 표준집단에 비춘 상대적 위치를 알려줄 뿐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개인간의 점수 차를 양적으로 보여주지는 않는다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그 때문에 백분점수로서는 평균값 상관계수 및 그 이외의 </a:t>
            </a:r>
            <a:r>
              <a:rPr lang="ko-KR" altLang="en-US" dirty="0" err="1">
                <a:solidFill>
                  <a:srgbClr val="333333"/>
                </a:solidFill>
                <a:latin typeface="Nanum Gothic"/>
              </a:rPr>
              <a:t>통계값은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 계산할 수 없다는 결점이 있지만 보편성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타당성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·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대중성이 있어 여러 검사 제작에 널리 쓰인다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</a:p>
          <a:p>
            <a:r>
              <a:rPr lang="en-US" altLang="ko-KR" b="1" dirty="0">
                <a:solidFill>
                  <a:srgbClr val="333333"/>
                </a:solidFill>
                <a:latin typeface="Nanum Gothic"/>
              </a:rPr>
              <a:t>2. </a:t>
            </a:r>
            <a:r>
              <a:rPr lang="ko-KR" altLang="en-US" b="1" dirty="0">
                <a:solidFill>
                  <a:srgbClr val="333333"/>
                </a:solidFill>
                <a:latin typeface="Nanum Gothic"/>
              </a:rPr>
              <a:t>백분율</a:t>
            </a:r>
            <a:r>
              <a:rPr lang="en-US" altLang="ko-KR" b="1" dirty="0">
                <a:solidFill>
                  <a:srgbClr val="333333"/>
                </a:solidFill>
                <a:latin typeface="Nanum Gothic"/>
              </a:rPr>
              <a:t>: </a:t>
            </a:r>
            <a:r>
              <a:rPr lang="ko-KR" altLang="en-US" b="1" dirty="0">
                <a:solidFill>
                  <a:srgbClr val="333333"/>
                </a:solidFill>
                <a:latin typeface="Nanum Gothic"/>
              </a:rPr>
              <a:t>비율을 나타내는 방식</a:t>
            </a:r>
            <a:br>
              <a:rPr lang="ko-KR" altLang="en-US" dirty="0">
                <a:solidFill>
                  <a:srgbClr val="333333"/>
                </a:solidFill>
                <a:latin typeface="Nanum Gothic"/>
              </a:rPr>
            </a:b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백분비라고도 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전체의 수량을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100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으로 하여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생각하는 수량이 그 중 몇이 되는가를 가리키는 수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퍼센트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로 나타낸다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기호는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%.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기호는 이탈리아어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cento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의 약자인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에서 왔다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100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분의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1(0.01)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이 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1%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에 해당한다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오래 전부터 실용계산의 기준으로 널리 사용되고 있다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Nanum Gothic"/>
              </a:rPr>
              <a:t>원형그래프 등에 이용하면 이해하기 쉽다</a:t>
            </a:r>
            <a:r>
              <a:rPr lang="en-US" altLang="ko-KR" dirty="0">
                <a:solidFill>
                  <a:srgbClr val="333333"/>
                </a:solidFill>
                <a:latin typeface="Nanum Gothic"/>
              </a:rPr>
              <a:t>.</a:t>
            </a:r>
          </a:p>
          <a:p>
            <a:br>
              <a:rPr lang="en-US" altLang="ko-KR" dirty="0">
                <a:solidFill>
                  <a:srgbClr val="333333"/>
                </a:solidFill>
                <a:latin typeface="Nanum Gothic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09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EE53258-BF14-43FF-B7A1-5E344F58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C6420-F750-4F93-BF67-873CB475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69" y="2024683"/>
            <a:ext cx="5334220" cy="3904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70177-F628-40B2-B406-810B8D4ADA46}"/>
              </a:ext>
            </a:extLst>
          </p:cNvPr>
          <p:cNvSpPr txBox="1"/>
          <p:nvPr/>
        </p:nvSpPr>
        <p:spPr>
          <a:xfrm>
            <a:off x="8426310" y="592938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9D1793-0213-4E9D-97EE-D3E121D9C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4" y="2159207"/>
            <a:ext cx="3743095" cy="3472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2C56D7-E149-4324-B820-56C89DE4ECA9}"/>
              </a:ext>
            </a:extLst>
          </p:cNvPr>
          <p:cNvSpPr txBox="1"/>
          <p:nvPr/>
        </p:nvSpPr>
        <p:spPr>
          <a:xfrm>
            <a:off x="1737978" y="5874755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백분위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425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4803C-722F-47B9-B973-C6BD8792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4" y="322594"/>
            <a:ext cx="11029616" cy="1188720"/>
          </a:xfrm>
        </p:spPr>
        <p:txBody>
          <a:bodyPr/>
          <a:lstStyle/>
          <a:p>
            <a:r>
              <a:rPr lang="en-US" altLang="ko-KR" dirty="0"/>
              <a:t>(10)  Coastal blue </a:t>
            </a:r>
            <a:r>
              <a:rPr lang="en-US" altLang="ko-KR" dirty="0" err="1"/>
              <a:t>cARBON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5B9B9-3EAB-4E84-94B8-DBCEDAD23C23}"/>
              </a:ext>
            </a:extLst>
          </p:cNvPr>
          <p:cNvSpPr txBox="1"/>
          <p:nvPr/>
        </p:nvSpPr>
        <p:spPr>
          <a:xfrm>
            <a:off x="706524" y="1828800"/>
            <a:ext cx="11228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토지 피복의 변화로 인해 특정 시점에 연안 지역에 저장되고 격리 된 탄소의 양을 예측하려고 시도함</a:t>
            </a:r>
            <a:r>
              <a:rPr lang="en-US" altLang="ko-KR" dirty="0"/>
              <a:t>. </a:t>
            </a:r>
            <a:r>
              <a:rPr lang="en-US" altLang="ko-KR" dirty="0" err="1"/>
              <a:t>InVEST</a:t>
            </a:r>
            <a:r>
              <a:rPr lang="en-US" altLang="ko-KR" dirty="0"/>
              <a:t> Coastal Blue Carbon </a:t>
            </a:r>
            <a:r>
              <a:rPr lang="ko-KR" altLang="ko-KR" dirty="0"/>
              <a:t>모델은 화폐 사회적 가치의 </a:t>
            </a:r>
            <a:r>
              <a:rPr lang="ko-KR" altLang="ko-KR" dirty="0" err="1"/>
              <a:t>추정값</a:t>
            </a:r>
            <a:r>
              <a:rPr lang="ko-KR" altLang="ko-KR" dirty="0"/>
              <a:t> 또는 가능한 경우 저장 및 격리 된 탄소의 시장 가격을 사용하여 저장 및 격리의 한계 값을 </a:t>
            </a:r>
            <a:r>
              <a:rPr lang="ko-KR" altLang="ko-KR" dirty="0" err="1"/>
              <a:t>정량화함</a:t>
            </a:r>
            <a:r>
              <a:rPr lang="en-US" altLang="ko-KR" dirty="0"/>
              <a:t>.</a:t>
            </a:r>
            <a:r>
              <a:rPr lang="ko-KR" altLang="en-US" dirty="0"/>
              <a:t>모델 </a:t>
            </a:r>
            <a:r>
              <a:rPr lang="ko-KR" altLang="en-US" dirty="0" err="1"/>
              <a:t>실헹전에</a:t>
            </a:r>
            <a:r>
              <a:rPr lang="ko-KR" altLang="en-US" dirty="0"/>
              <a:t> 전처리기를 실행해야 함</a:t>
            </a:r>
            <a:endParaRPr lang="ko-KR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F0E85-BF02-4C4E-A925-33F64CDBBBE3}"/>
              </a:ext>
            </a:extLst>
          </p:cNvPr>
          <p:cNvSpPr txBox="1"/>
          <p:nvPr/>
        </p:nvSpPr>
        <p:spPr>
          <a:xfrm>
            <a:off x="2407948" y="6166074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&lt;Preprocessor&gt;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FBE05-53C2-4891-9A81-99C23206876C}"/>
              </a:ext>
            </a:extLst>
          </p:cNvPr>
          <p:cNvSpPr txBox="1"/>
          <p:nvPr/>
        </p:nvSpPr>
        <p:spPr>
          <a:xfrm>
            <a:off x="7796582" y="6085561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선형지수 모듈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 descr="Coastal Blue Carbon Preprocessor: loaded from autosave">
            <a:extLst>
              <a:ext uri="{FF2B5EF4-FFF2-40B4-BE49-F238E27FC236}">
                <a16:creationId xmlns:a16="http://schemas.microsoft.com/office/drawing/2014/main" id="{67EF5B66-8D17-4667-B2AB-DE4CDADC6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24" y="2831450"/>
            <a:ext cx="4930426" cy="3334624"/>
          </a:xfrm>
          <a:prstGeom prst="rect">
            <a:avLst/>
          </a:prstGeom>
        </p:spPr>
      </p:pic>
      <p:pic>
        <p:nvPicPr>
          <p:cNvPr id="9" name="그림 8" descr="Coastal Blue Carbon: loaded from autosave">
            <a:extLst>
              <a:ext uri="{FF2B5EF4-FFF2-40B4-BE49-F238E27FC236}">
                <a16:creationId xmlns:a16="http://schemas.microsoft.com/office/drawing/2014/main" id="{FDC39E75-41C5-4888-A0B4-338BAA66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79192"/>
            <a:ext cx="5128470" cy="33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07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931C-5D7C-42ED-9F99-83A96DA3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433" y="205415"/>
            <a:ext cx="11029616" cy="1188720"/>
          </a:xfrm>
        </p:spPr>
        <p:txBody>
          <a:bodyPr/>
          <a:lstStyle/>
          <a:p>
            <a:r>
              <a:rPr lang="ko-KR" altLang="en-US" dirty="0"/>
              <a:t>탄소저장 화폐화 시계열 분석결과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3349521-4AA7-4D21-AB40-C3B99ACF2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" y="1790359"/>
            <a:ext cx="4021494" cy="3266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947049-141A-4DEB-A290-AC88B29DAAFA}"/>
              </a:ext>
            </a:extLst>
          </p:cNvPr>
          <p:cNvSpPr txBox="1"/>
          <p:nvPr/>
        </p:nvSpPr>
        <p:spPr>
          <a:xfrm>
            <a:off x="1393312" y="5175149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현재시장가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E67821BC-A2D1-4C3D-90FA-B2FC6338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3" y="1874334"/>
            <a:ext cx="3543013" cy="3182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87F65-E41B-4605-AAE2-C2FE3E8E3779}"/>
              </a:ext>
            </a:extLst>
          </p:cNvPr>
          <p:cNvSpPr txBox="1"/>
          <p:nvPr/>
        </p:nvSpPr>
        <p:spPr>
          <a:xfrm>
            <a:off x="5273743" y="5186131"/>
            <a:ext cx="290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향후 </a:t>
            </a:r>
            <a:r>
              <a:rPr lang="en-US" altLang="ko-KR" dirty="0"/>
              <a:t>2030~2052</a:t>
            </a:r>
            <a:r>
              <a:rPr lang="ko-KR" altLang="en-US" dirty="0" err="1"/>
              <a:t>현재시장가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8F721EE-CBF1-4A9B-9DD9-8E11AF853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070" y="1790358"/>
            <a:ext cx="3762930" cy="32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1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B13B9-26A5-4D51-945A-74B5C927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설치방법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79BE3-35F6-47EB-998A-FE748D22D400}"/>
              </a:ext>
            </a:extLst>
          </p:cNvPr>
          <p:cNvSpPr txBox="1"/>
          <p:nvPr/>
        </p:nvSpPr>
        <p:spPr>
          <a:xfrm>
            <a:off x="1157681" y="1881962"/>
            <a:ext cx="374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 UI EXE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1FFD3-CD7C-4548-810A-7F00F310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04" y="2487344"/>
            <a:ext cx="5062219" cy="36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4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B1C36-48BC-45F1-8703-4C10B204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탄소축척량변화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3660156-5E0D-4C75-AFEF-816E6B037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82" y="2024323"/>
            <a:ext cx="4572000" cy="3633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A1307-EC3F-4048-8B35-4264F44463FC}"/>
              </a:ext>
            </a:extLst>
          </p:cNvPr>
          <p:cNvSpPr txBox="1"/>
          <p:nvPr/>
        </p:nvSpPr>
        <p:spPr>
          <a:xfrm>
            <a:off x="1262684" y="5786512"/>
            <a:ext cx="261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&lt;2030</a:t>
            </a:r>
            <a:r>
              <a:rPr lang="ko-KR" altLang="en-US" dirty="0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90D679-6A33-42DB-870B-3E4F823AD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18" y="2024323"/>
            <a:ext cx="4200331" cy="3518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A2520A-0CFE-46EE-BBA8-8705F0857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2024323"/>
            <a:ext cx="3875313" cy="3518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22B9B-ED0A-4D6D-863B-CAD9161AFE4E}"/>
              </a:ext>
            </a:extLst>
          </p:cNvPr>
          <p:cNvSpPr txBox="1"/>
          <p:nvPr/>
        </p:nvSpPr>
        <p:spPr>
          <a:xfrm>
            <a:off x="5511224" y="5658110"/>
            <a:ext cx="300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&lt;2050</a:t>
            </a:r>
            <a:r>
              <a:rPr lang="ko-KR" altLang="en-US" dirty="0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BBB44-91D6-4C4D-92B6-DBB8EA8ECB54}"/>
              </a:ext>
            </a:extLst>
          </p:cNvPr>
          <p:cNvSpPr txBox="1"/>
          <p:nvPr/>
        </p:nvSpPr>
        <p:spPr>
          <a:xfrm>
            <a:off x="8761387" y="5658110"/>
            <a:ext cx="300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&lt;2052</a:t>
            </a:r>
            <a:r>
              <a:rPr lang="ko-KR" altLang="en-US"/>
              <a:t>년 </a:t>
            </a:r>
            <a:r>
              <a:rPr lang="ko-KR" altLang="en-US" dirty="0" err="1"/>
              <a:t>탄소축척량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62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B50F8-B691-4F2D-83BD-DB444CAB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 err="1"/>
              <a:t>실행시</a:t>
            </a:r>
            <a:r>
              <a:rPr lang="ko-KR" altLang="en-US" dirty="0"/>
              <a:t> 요런 에러가 뜨는 경우</a:t>
            </a:r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397ABEDE-E2CE-4071-9577-543E2012E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83" y="1890877"/>
            <a:ext cx="6198524" cy="32096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0E6FA3-AF5A-4859-A378-4E2C85A7A42B}"/>
              </a:ext>
            </a:extLst>
          </p:cNvPr>
          <p:cNvSpPr txBox="1"/>
          <p:nvPr/>
        </p:nvSpPr>
        <p:spPr>
          <a:xfrm>
            <a:off x="581192" y="5402510"/>
            <a:ext cx="1061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이미 설치 되어 있는 </a:t>
            </a:r>
            <a:r>
              <a:rPr lang="en-US" altLang="ko-KR" dirty="0" err="1"/>
              <a:t>gdal</a:t>
            </a:r>
            <a:r>
              <a:rPr lang="en-US" altLang="ko-KR" dirty="0"/>
              <a:t> </a:t>
            </a:r>
            <a:r>
              <a:rPr lang="ko-KR" altLang="en-US" dirty="0"/>
              <a:t>라이브러리가 충돌하는 경우</a:t>
            </a:r>
            <a:r>
              <a:rPr lang="en-US" altLang="ko-KR" dirty="0"/>
              <a:t>.(</a:t>
            </a:r>
            <a:r>
              <a:rPr lang="ko-KR" altLang="en-US" dirty="0"/>
              <a:t>환경변수 삭제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Anaconda </a:t>
            </a:r>
            <a:r>
              <a:rPr lang="ko-KR" altLang="en-US" dirty="0"/>
              <a:t>같은 가상 컴파일 소프트웨어에 </a:t>
            </a:r>
            <a:r>
              <a:rPr lang="en-US" altLang="ko-KR" dirty="0"/>
              <a:t>invest model </a:t>
            </a:r>
            <a:r>
              <a:rPr lang="ko-KR" altLang="en-US" dirty="0"/>
              <a:t>관련 연동 모듈이 있는 경우 </a:t>
            </a:r>
            <a:r>
              <a:rPr lang="en-US" altLang="ko-KR" dirty="0"/>
              <a:t>(anaconda</a:t>
            </a:r>
            <a:r>
              <a:rPr lang="ko-KR" altLang="en-US" dirty="0"/>
              <a:t>에서 지움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95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C7C3-54A6-4E9C-9C6A-A35B3AF6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(2) </a:t>
            </a:r>
            <a:r>
              <a:rPr lang="ko-KR" altLang="en-US" dirty="0"/>
              <a:t>스크립트 환경설정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BF064-755C-4F56-864B-22B92F742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57" y="1829136"/>
            <a:ext cx="11029615" cy="3634486"/>
          </a:xfrm>
        </p:spPr>
        <p:txBody>
          <a:bodyPr/>
          <a:lstStyle/>
          <a:p>
            <a:r>
              <a:rPr lang="en-US" altLang="ko-KR" dirty="0"/>
              <a:t>Python 2.7</a:t>
            </a:r>
            <a:r>
              <a:rPr lang="ko-KR" altLang="en-US" dirty="0"/>
              <a:t> 이상 연동 함</a:t>
            </a:r>
            <a:endParaRPr lang="en-US" altLang="ko-KR" dirty="0"/>
          </a:p>
          <a:p>
            <a:r>
              <a:rPr lang="ko-KR" altLang="en-US" dirty="0"/>
              <a:t>필요한 라이브러리가 설치되어 있어야 함 </a:t>
            </a:r>
            <a:endParaRPr lang="en-US" altLang="ko-KR" dirty="0"/>
          </a:p>
          <a:p>
            <a:r>
              <a:rPr lang="ko-KR" altLang="en-US" dirty="0"/>
              <a:t>설치과정 중에 설치되어야 할 소프트웨어도 있음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https://www.microsoft.com/en-us/download/details.aspx?id=44266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환경변수 도 설정 되어야 함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7499C-6AF1-4456-89C6-3E5B75BA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7ACA06-EEB1-40C9-9E87-16BBABCBE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순서를 요약합니다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dirty="0"/>
              <a:t>Python 2.7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Microsoft </a:t>
            </a:r>
            <a:r>
              <a:rPr lang="en-US" altLang="ko-KR" dirty="0" err="1"/>
              <a:t>visualstudio</a:t>
            </a:r>
            <a:r>
              <a:rPr lang="en-US" altLang="ko-KR" dirty="0"/>
              <a:t> for python </a:t>
            </a:r>
            <a:r>
              <a:rPr lang="ko-KR" altLang="en-US" dirty="0"/>
              <a:t>을 설치 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환경변수 추가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필요라이브러리 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invest</a:t>
            </a:r>
            <a:r>
              <a:rPr lang="ko-KR" altLang="en-US" dirty="0"/>
              <a:t> </a:t>
            </a:r>
            <a:r>
              <a:rPr lang="en-US" altLang="ko-KR" dirty="0"/>
              <a:t>package</a:t>
            </a:r>
            <a:r>
              <a:rPr lang="ko-KR" altLang="en-US" dirty="0"/>
              <a:t> 설치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 </a:t>
            </a:r>
            <a:r>
              <a:rPr lang="ko-KR" altLang="en-US" dirty="0"/>
              <a:t>제대로 </a:t>
            </a:r>
            <a:r>
              <a:rPr lang="ko-KR" altLang="en-US" dirty="0" err="1"/>
              <a:t>설치되어는지</a:t>
            </a:r>
            <a:r>
              <a:rPr lang="ko-KR" altLang="en-US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96757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69F4-26A1-40C1-8585-76143716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5F8CF68A-81A9-4BA3-A819-458DC922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1" y="2098282"/>
            <a:ext cx="3743019" cy="36337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7459B3-81D9-4D31-89E1-0D3B2B1E1F00}"/>
              </a:ext>
            </a:extLst>
          </p:cNvPr>
          <p:cNvSpPr txBox="1"/>
          <p:nvPr/>
        </p:nvSpPr>
        <p:spPr>
          <a:xfrm>
            <a:off x="5509536" y="2869035"/>
            <a:ext cx="595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제어판</a:t>
            </a:r>
            <a:r>
              <a:rPr lang="en-US" altLang="ko-KR" dirty="0"/>
              <a:t>&gt;</a:t>
            </a:r>
            <a:r>
              <a:rPr lang="ko-KR" altLang="en-US" dirty="0"/>
              <a:t>고급시스템 설정</a:t>
            </a:r>
            <a:r>
              <a:rPr lang="en-US" altLang="ko-KR" dirty="0"/>
              <a:t>&gt;</a:t>
            </a:r>
            <a:r>
              <a:rPr lang="ko-KR" altLang="en-US" dirty="0"/>
              <a:t>환경변수로 접근 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4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필요라이브러리 확인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https://bitbucket.org/natcap/invest/src/develop/requirements.txt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r>
              <a:rPr lang="ko-KR" altLang="en-US" dirty="0"/>
              <a:t>다음의 과정을 통하여 수행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FAEA2D1-E8A0-4A35-90BA-3AA35765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2671"/>
            <a:ext cx="10933650" cy="3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8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AB29C7-159C-4F5A-B71F-47792095B5AB}"/>
              </a:ext>
            </a:extLst>
          </p:cNvPr>
          <p:cNvSpPr txBox="1"/>
          <p:nvPr/>
        </p:nvSpPr>
        <p:spPr>
          <a:xfrm>
            <a:off x="620785" y="973123"/>
            <a:ext cx="11048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-Invest Model script </a:t>
            </a:r>
            <a:r>
              <a:rPr lang="ko-KR" altLang="en-US" dirty="0"/>
              <a:t>수행에 필요한 라이브러리 설치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필요라이브러리 확인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https://bitbucket.org/natcap/invest/src/develop/requirements.txt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    </a:t>
            </a: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라이브러리명칭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다음의 과정을 통하여 수행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C154090-9702-4E80-8158-DE34C210C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66" y="2835478"/>
            <a:ext cx="8305071" cy="324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233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1290</Words>
  <Application>Microsoft Office PowerPoint</Application>
  <PresentationFormat>와이드스크린</PresentationFormat>
  <Paragraphs>160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KoPub돋움체 Light</vt:lpstr>
      <vt:lpstr>Nanum Gothic</vt:lpstr>
      <vt:lpstr>Gill Sans MT</vt:lpstr>
      <vt:lpstr>Wingdings 2</vt:lpstr>
      <vt:lpstr>DividendVTI</vt:lpstr>
      <vt:lpstr>생태계서비스 교육</vt:lpstr>
      <vt:lpstr>INVEST Model 구성 </vt:lpstr>
      <vt:lpstr>2. 설치방법 </vt:lpstr>
      <vt:lpstr>- 실행시 요런 에러가 뜨는 경우</vt:lpstr>
      <vt:lpstr>(2) 스크립트 환경설정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Invest model 개요 </vt:lpstr>
      <vt:lpstr>Invest model 개요 </vt:lpstr>
      <vt:lpstr>(1) Habitat Qualty </vt:lpstr>
      <vt:lpstr>(2) Habitat risk assessment </vt:lpstr>
      <vt:lpstr>(3) pOllination </vt:lpstr>
      <vt:lpstr>(4) ndr </vt:lpstr>
      <vt:lpstr>(4) ndr </vt:lpstr>
      <vt:lpstr>(5) sdr </vt:lpstr>
      <vt:lpstr>(6)  CARBON</vt:lpstr>
      <vt:lpstr>PowerPoint 프레젠테이션</vt:lpstr>
      <vt:lpstr>(7)  forest CARBON edge effect</vt:lpstr>
      <vt:lpstr>PowerPoint 프레젠테이션</vt:lpstr>
      <vt:lpstr>(8)  globio</vt:lpstr>
      <vt:lpstr>PowerPoint 프레젠테이션</vt:lpstr>
      <vt:lpstr>(9)  Crop production</vt:lpstr>
      <vt:lpstr>*. 백분위 와 백분율</vt:lpstr>
      <vt:lpstr>PowerPoint 프레젠테이션</vt:lpstr>
      <vt:lpstr>(10)  Coastal blue cARBON</vt:lpstr>
      <vt:lpstr>탄소저장 화폐화 시계열 분석결과</vt:lpstr>
      <vt:lpstr>탄소축척량변화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생태계서비스 교육안</dc:title>
  <dc:creator>kimjiyoon</dc:creator>
  <cp:lastModifiedBy>kimjiyoon</cp:lastModifiedBy>
  <cp:revision>54</cp:revision>
  <dcterms:created xsi:type="dcterms:W3CDTF">2019-09-16T06:49:34Z</dcterms:created>
  <dcterms:modified xsi:type="dcterms:W3CDTF">2019-09-25T15:11:45Z</dcterms:modified>
</cp:coreProperties>
</file>